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609" r:id="rId5"/>
    <p:sldId id="625" r:id="rId6"/>
    <p:sldId id="626" r:id="rId7"/>
    <p:sldId id="628" r:id="rId8"/>
    <p:sldId id="629" r:id="rId9"/>
    <p:sldId id="633" r:id="rId10"/>
    <p:sldId id="634" r:id="rId11"/>
    <p:sldId id="636" r:id="rId12"/>
    <p:sldId id="637" r:id="rId13"/>
    <p:sldId id="638" r:id="rId14"/>
    <p:sldId id="639" r:id="rId15"/>
    <p:sldId id="640" r:id="rId16"/>
    <p:sldId id="641" r:id="rId17"/>
    <p:sldId id="64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FFFFFF"/>
    <a:srgbClr val="102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146" autoAdjust="0"/>
  </p:normalViewPr>
  <p:slideViewPr>
    <p:cSldViewPr snapToGrid="0" snapToObjects="1" showGuides="1">
      <p:cViewPr>
        <p:scale>
          <a:sx n="150" d="100"/>
          <a:sy n="150" d="100"/>
        </p:scale>
        <p:origin x="-720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82491-D149-9F4C-99A1-2D7A114C938D}" type="datetimeFigureOut">
              <a:rPr lang="en-US" smtClean="0"/>
              <a:pPr/>
              <a:t>02/04/15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02DD-3CCD-4A4C-B968-ADC2C52291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74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95E71-819A-4F96-B2B0-A421F5452761}" type="datetimeFigureOut">
              <a:rPr lang="en-US" smtClean="0"/>
              <a:pPr/>
              <a:t>02/04/15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24C78-D169-4A9A-9E66-4D23FD6D55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45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09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6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6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72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7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96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1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9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97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69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78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utino.org/" TargetMode="Externa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02 at 3.20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5"/>
          <a:stretch/>
        </p:blipFill>
        <p:spPr>
          <a:xfrm>
            <a:off x="2772673" y="1397000"/>
            <a:ext cx="6695881" cy="5920518"/>
          </a:xfrm>
          <a:prstGeom prst="rect">
            <a:avLst/>
          </a:prstGeom>
        </p:spPr>
      </p:pic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77" y="5471444"/>
            <a:ext cx="2515296" cy="584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1813" y="3054517"/>
            <a:ext cx="2715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Nick 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Bearman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/>
            </a:r>
            <a:br>
              <a:rPr lang="en-US" dirty="0" smtClean="0">
                <a:solidFill>
                  <a:prstClr val="white"/>
                </a:solidFill>
                <a:latin typeface="Calibri"/>
              </a:rPr>
            </a:br>
            <a:r>
              <a:rPr lang="en-US" dirty="0" err="1" smtClean="0">
                <a:solidFill>
                  <a:prstClr val="white"/>
                </a:solidFill>
                <a:latin typeface="Calibri"/>
              </a:rPr>
              <a:t>CGeog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(GIS)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922" y="3787297"/>
            <a:ext cx="24397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Calibri"/>
              </a:rPr>
              <a:t>Department of Geography and Planning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760" y="537066"/>
            <a:ext cx="736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prstClr val="white">
                    <a:lumMod val="95000"/>
                  </a:prstClr>
                </a:solidFill>
              </a:rPr>
              <a:t>GIS for Transport Applications</a:t>
            </a:r>
            <a:endParaRPr lang="en-GB" sz="36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1760" y="4812008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45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</a:t>
            </a:r>
            <a:r>
              <a:rPr lang="en-US" dirty="0" err="1" smtClean="0"/>
              <a:t>OpenStreetMap</a:t>
            </a:r>
            <a:r>
              <a:rPr lang="en-US" dirty="0" smtClean="0"/>
              <a:t> and Routino</a:t>
            </a:r>
          </a:p>
          <a:p>
            <a:r>
              <a:rPr lang="en-US" dirty="0"/>
              <a:t>Details at </a:t>
            </a:r>
            <a:r>
              <a:rPr lang="en-US" dirty="0">
                <a:hlinkClick r:id="rId2"/>
              </a:rPr>
              <a:t>http://www.routino.org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Can do web-based routing (one off)</a:t>
            </a:r>
          </a:p>
        </p:txBody>
      </p:sp>
      <p:pic>
        <p:nvPicPr>
          <p:cNvPr id="4" name="Picture 3" descr="Screen Shot 2015-03-31 at 5.31.0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0" b="23950"/>
          <a:stretch/>
        </p:blipFill>
        <p:spPr>
          <a:xfrm>
            <a:off x="0" y="3386667"/>
            <a:ext cx="9144000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- Run </a:t>
            </a:r>
            <a:r>
              <a:rPr lang="en-US" dirty="0"/>
              <a:t>as a program </a:t>
            </a:r>
            <a:r>
              <a:rPr lang="en-US" dirty="0" smtClean="0"/>
              <a:t>locally</a:t>
            </a:r>
          </a:p>
          <a:p>
            <a:pPr lvl="1"/>
            <a:r>
              <a:rPr lang="en-US" dirty="0" smtClean="0"/>
              <a:t>Using OSM data</a:t>
            </a:r>
            <a:endParaRPr lang="en-US" dirty="0"/>
          </a:p>
          <a:p>
            <a:r>
              <a:rPr lang="en-US" dirty="0" smtClean="0"/>
              <a:t>Routino 2.7</a:t>
            </a:r>
          </a:p>
          <a:p>
            <a:pPr lvl="1"/>
            <a:r>
              <a:rPr lang="en-US" dirty="0" smtClean="0"/>
              <a:t>Command line interface</a:t>
            </a:r>
          </a:p>
          <a:p>
            <a:pPr lvl="1"/>
            <a:r>
              <a:rPr lang="en-US" i="1" dirty="0"/>
              <a:t>r</a:t>
            </a:r>
            <a:r>
              <a:rPr lang="en-US" i="1" dirty="0" smtClean="0"/>
              <a:t>outer &lt;origin&gt; &lt;destination&gt; &lt;type&gt; &lt;settings&gt;….</a:t>
            </a:r>
          </a:p>
          <a:p>
            <a:r>
              <a:rPr lang="en-US" dirty="0" smtClean="0"/>
              <a:t>Can run command line from R</a:t>
            </a:r>
          </a:p>
          <a:p>
            <a:pPr lvl="1"/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(used OSX i.e. </a:t>
            </a:r>
            <a:r>
              <a:rPr lang="en-US" dirty="0" err="1" smtClean="0"/>
              <a:t>unix</a:t>
            </a:r>
            <a:r>
              <a:rPr lang="en-US" dirty="0" smtClean="0"/>
              <a:t>-type)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9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handled data management</a:t>
            </a:r>
          </a:p>
          <a:p>
            <a:r>
              <a:rPr lang="en-US" dirty="0" smtClean="0"/>
              <a:t>Looped through for each record of 7.5 million for each of 4 years</a:t>
            </a:r>
          </a:p>
          <a:p>
            <a:r>
              <a:rPr lang="en-US" dirty="0" smtClean="0"/>
              <a:t>Total run time about 14 days on desktop computer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45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Routino yourself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err="1" smtClean="0"/>
              <a:t>www.routnio.org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785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11am - Why I need transport routing</a:t>
            </a:r>
          </a:p>
          <a:p>
            <a:pPr lvl="1"/>
            <a:r>
              <a:rPr lang="en-US" dirty="0" smtClean="0"/>
              <a:t>Project &amp; my background</a:t>
            </a:r>
          </a:p>
          <a:p>
            <a:r>
              <a:rPr lang="en-US" dirty="0" smtClean="0"/>
              <a:t>11:10am </a:t>
            </a:r>
            <a:r>
              <a:rPr lang="en-US" dirty="0" smtClean="0"/>
              <a:t>– Routing in </a:t>
            </a:r>
            <a:r>
              <a:rPr lang="en-US" dirty="0" smtClean="0"/>
              <a:t>R </a:t>
            </a:r>
          </a:p>
          <a:p>
            <a:pPr lvl="1"/>
            <a:r>
              <a:rPr lang="en-US" dirty="0" smtClean="0"/>
              <a:t>Google Maps API in R</a:t>
            </a:r>
          </a:p>
          <a:p>
            <a:pPr lvl="1"/>
            <a:r>
              <a:rPr lang="en-US" dirty="0" err="1" smtClean="0"/>
              <a:t>CycleStreets.net</a:t>
            </a:r>
            <a:r>
              <a:rPr lang="en-US" dirty="0" smtClean="0"/>
              <a:t> </a:t>
            </a:r>
            <a:r>
              <a:rPr lang="en-US" dirty="0" smtClean="0"/>
              <a:t>in R</a:t>
            </a:r>
            <a:endParaRPr lang="en-US" dirty="0"/>
          </a:p>
          <a:p>
            <a:r>
              <a:rPr lang="en-US" dirty="0" smtClean="0"/>
              <a:t>11</a:t>
            </a:r>
            <a:r>
              <a:rPr lang="en-US" dirty="0" smtClean="0"/>
              <a:t>:50am </a:t>
            </a:r>
            <a:r>
              <a:rPr lang="en-US" dirty="0" smtClean="0"/>
              <a:t>- Routing and big data (&gt;1000 routes)</a:t>
            </a:r>
          </a:p>
          <a:p>
            <a:pPr lvl="1"/>
            <a:r>
              <a:rPr lang="en-US" dirty="0" smtClean="0"/>
              <a:t>Routino on the web and in R</a:t>
            </a:r>
          </a:p>
          <a:p>
            <a:r>
              <a:rPr lang="en-US" i="1" dirty="0" smtClean="0"/>
              <a:t>12pm </a:t>
            </a:r>
            <a:r>
              <a:rPr lang="en-US" dirty="0"/>
              <a:t>-</a:t>
            </a:r>
            <a:r>
              <a:rPr lang="en-US" i="1" dirty="0" smtClean="0"/>
              <a:t> Presentation of Maps</a:t>
            </a:r>
          </a:p>
        </p:txBody>
      </p:sp>
    </p:spTree>
    <p:extLst>
      <p:ext uri="{BB962C8B-B14F-4D97-AF65-F5344CB8AC3E}">
        <p14:creationId xmlns:p14="http://schemas.microsoft.com/office/powerpoint/2010/main" val="232879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 to School Travel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About 7.5m school aged children in England</a:t>
            </a:r>
          </a:p>
          <a:p>
            <a:r>
              <a:rPr lang="en-US" dirty="0" smtClean="0"/>
              <a:t>(Most) have to travel from home to school</a:t>
            </a:r>
          </a:p>
        </p:txBody>
      </p:sp>
      <p:pic>
        <p:nvPicPr>
          <p:cNvPr id="4" name="Picture 3" descr="Screen Shot 2014-03-27 at 13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1" y="2860048"/>
            <a:ext cx="2376250" cy="2887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969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smtClean="0"/>
              <a:t>D Sharon Pruitt http</a:t>
            </a:r>
            <a:r>
              <a:rPr lang="en-GB" sz="1000" dirty="0"/>
              <a:t>://</a:t>
            </a:r>
            <a:r>
              <a:rPr lang="en-GB" sz="1000" dirty="0" err="1"/>
              <a:t>www.flickr.com</a:t>
            </a:r>
            <a:r>
              <a:rPr lang="en-GB" sz="1000" dirty="0"/>
              <a:t>/photos/</a:t>
            </a:r>
            <a:r>
              <a:rPr lang="en-GB" sz="1000" dirty="0" err="1"/>
              <a:t>pinksherbet</a:t>
            </a:r>
            <a:r>
              <a:rPr lang="en-GB" sz="1000" dirty="0"/>
              <a:t>/234942843/</a:t>
            </a:r>
          </a:p>
        </p:txBody>
      </p:sp>
      <p:pic>
        <p:nvPicPr>
          <p:cNvPr id="6" name="Picture 5" descr="Screen Shot 2014-03-27 at 13.34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71" y="2933692"/>
            <a:ext cx="1942677" cy="29103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9424" y="65815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/>
              <a:t>http://</a:t>
            </a:r>
            <a:r>
              <a:rPr lang="en-GB" sz="1050" dirty="0" err="1"/>
              <a:t>www.flickr.com</a:t>
            </a:r>
            <a:r>
              <a:rPr lang="en-GB" sz="1050" dirty="0"/>
              <a:t>/photos/bike/8560715649/in/</a:t>
            </a:r>
            <a:r>
              <a:rPr lang="en-GB" sz="1050" dirty="0" err="1"/>
              <a:t>photostream</a:t>
            </a:r>
            <a:r>
              <a:rPr lang="en-GB" sz="105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05" y="2831912"/>
            <a:ext cx="2448956" cy="2910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93604" y="6126164"/>
            <a:ext cx="555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</a:t>
            </a:r>
            <a:r>
              <a:rPr lang="en-GB" sz="1000" dirty="0" err="1"/>
              <a:t>en.wikipedia.org</a:t>
            </a:r>
            <a:r>
              <a:rPr lang="en-GB" sz="1000" dirty="0"/>
              <a:t>/wiki/File:Alpine_Travel_bus_DVG517_(YMB_517W)_1981_Bristol_VRT_SL3_ECW,_10_July_2006.jpg</a:t>
            </a:r>
          </a:p>
        </p:txBody>
      </p:sp>
    </p:spTree>
    <p:extLst>
      <p:ext uri="{BB962C8B-B14F-4D97-AF65-F5344CB8AC3E}">
        <p14:creationId xmlns:p14="http://schemas.microsoft.com/office/powerpoint/2010/main" val="133214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311"/>
            <a:ext cx="8229600" cy="4097215"/>
          </a:xfrm>
        </p:spPr>
        <p:txBody>
          <a:bodyPr>
            <a:normAutofit/>
          </a:bodyPr>
          <a:lstStyle/>
          <a:p>
            <a:r>
              <a:rPr lang="en-US" dirty="0"/>
              <a:t>Pupil Level Annual </a:t>
            </a:r>
            <a:r>
              <a:rPr lang="en-US" dirty="0" smtClean="0"/>
              <a:t>School Census </a:t>
            </a:r>
            <a:r>
              <a:rPr lang="en-US" dirty="0"/>
              <a:t>(</a:t>
            </a:r>
            <a:r>
              <a:rPr lang="en-US" dirty="0" smtClean="0"/>
              <a:t>2008-2011) </a:t>
            </a:r>
            <a:endParaRPr lang="en-US" dirty="0"/>
          </a:p>
          <a:p>
            <a:pPr lvl="1"/>
            <a:r>
              <a:rPr lang="en-US" dirty="0" smtClean="0"/>
              <a:t>Pupil home postcode</a:t>
            </a:r>
          </a:p>
          <a:p>
            <a:pPr lvl="1"/>
            <a:r>
              <a:rPr lang="en-US" dirty="0" smtClean="0"/>
              <a:t>“Usual” mode of travel (11 options)</a:t>
            </a:r>
          </a:p>
          <a:p>
            <a:pPr lvl="1"/>
            <a:r>
              <a:rPr lang="en-US" dirty="0" smtClean="0"/>
              <a:t>Data for each year</a:t>
            </a:r>
          </a:p>
          <a:p>
            <a:r>
              <a:rPr lang="en-US" dirty="0"/>
              <a:t>Home: L11 4SH 	School: L11 0BP 	Mode: WLK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200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Traditional estimation technique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8753" y="1324550"/>
            <a:ext cx="4038600" cy="5064601"/>
          </a:xfrm>
        </p:spPr>
        <p:txBody>
          <a:bodyPr>
            <a:normAutofit/>
          </a:bodyPr>
          <a:lstStyle/>
          <a:p>
            <a:r>
              <a:rPr lang="en-US" dirty="0"/>
              <a:t>Euclidean distance </a:t>
            </a:r>
          </a:p>
          <a:p>
            <a:r>
              <a:rPr lang="en-US" dirty="0" smtClean="0"/>
              <a:t>Average emissions </a:t>
            </a:r>
            <a:r>
              <a:rPr lang="en-US" dirty="0"/>
              <a:t>values for mode of transport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Straight </a:t>
            </a:r>
            <a:r>
              <a:rPr lang="en-US" dirty="0"/>
              <a:t>lines will typically underestimate true distances </a:t>
            </a:r>
          </a:p>
          <a:p>
            <a:r>
              <a:rPr lang="en-US" dirty="0" smtClean="0"/>
              <a:t>No </a:t>
            </a:r>
            <a:r>
              <a:rPr lang="en-US" dirty="0"/>
              <a:t>sensitivity to different vehicle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5" name="Content Placeholder 4" descr="Screen Shot 2014-03-26 at 10.22.59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6299"/>
          <a:stretch>
            <a:fillRect/>
          </a:stretch>
        </p:blipFill>
        <p:spPr>
          <a:xfrm>
            <a:off x="264802" y="1324550"/>
            <a:ext cx="4405037" cy="4936620"/>
          </a:xfrm>
        </p:spPr>
      </p:pic>
    </p:spTree>
    <p:extLst>
      <p:ext uri="{BB962C8B-B14F-4D97-AF65-F5344CB8AC3E}">
        <p14:creationId xmlns:p14="http://schemas.microsoft.com/office/powerpoint/2010/main" val="236145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3-27 at 14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57" y="2008300"/>
            <a:ext cx="6378643" cy="4849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055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Street network - </a:t>
            </a:r>
            <a:r>
              <a:rPr lang="en-US" dirty="0" err="1" smtClean="0"/>
              <a:t>OpenStreetMap</a:t>
            </a:r>
            <a:r>
              <a:rPr lang="en-US" dirty="0" smtClean="0"/>
              <a:t> &amp; </a:t>
            </a:r>
            <a:r>
              <a:rPr lang="en-US" dirty="0"/>
              <a:t>R</a:t>
            </a:r>
            <a:r>
              <a:rPr lang="en-US" dirty="0" smtClean="0"/>
              <a:t>outino</a:t>
            </a:r>
          </a:p>
          <a:p>
            <a:pPr lvl="1"/>
            <a:r>
              <a:rPr lang="en-US" dirty="0"/>
              <a:t>Walk, Cycle, Car (+ Car Share), Taxi </a:t>
            </a:r>
          </a:p>
          <a:p>
            <a:pPr lvl="1"/>
            <a:r>
              <a:rPr lang="en-US" dirty="0"/>
              <a:t>Bus (public, school, unknown)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2782"/>
            <a:ext cx="4694213" cy="258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975" y="2207413"/>
            <a:ext cx="1697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Text file: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Distance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Route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9459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b="29210"/>
          <a:stretch/>
        </p:blipFill>
        <p:spPr>
          <a:xfrm>
            <a:off x="0" y="1459742"/>
            <a:ext cx="9144000" cy="3030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54598" y="4264917"/>
            <a:ext cx="2098432" cy="2593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029" y="178105"/>
            <a:ext cx="8229600" cy="1422095"/>
          </a:xfrm>
        </p:spPr>
        <p:txBody>
          <a:bodyPr>
            <a:normAutofit/>
          </a:bodyPr>
          <a:lstStyle/>
          <a:p>
            <a:r>
              <a:rPr lang="en-US" dirty="0" smtClean="0"/>
              <a:t>Non-street network - </a:t>
            </a:r>
            <a:r>
              <a:rPr lang="en-US" dirty="0" err="1" smtClean="0"/>
              <a:t>pgRouting</a:t>
            </a:r>
            <a:endParaRPr lang="en-US" dirty="0"/>
          </a:p>
          <a:p>
            <a:pPr lvl="1"/>
            <a:r>
              <a:rPr lang="en-US" dirty="0" smtClean="0"/>
              <a:t>Train</a:t>
            </a:r>
            <a:r>
              <a:rPr lang="en-US" dirty="0"/>
              <a:t>, Tram (Metro / Light Rail), Tube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21327" y="6288867"/>
            <a:ext cx="114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pgRouting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5" y="5052528"/>
            <a:ext cx="1275588" cy="123633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292063" y="4118102"/>
            <a:ext cx="0" cy="79556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88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code out in </a:t>
            </a:r>
            <a:r>
              <a:rPr lang="en-US" dirty="0" err="1" smtClean="0"/>
              <a:t>Rstudio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4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to school project</a:t>
            </a:r>
          </a:p>
          <a:p>
            <a:pPr lvl="1"/>
            <a:r>
              <a:rPr lang="en-US" dirty="0" smtClean="0"/>
              <a:t>7.5 million routes</a:t>
            </a:r>
          </a:p>
          <a:p>
            <a:r>
              <a:rPr lang="en-US" dirty="0" smtClean="0"/>
              <a:t>Google Maps API limited to 1000 routes / hour</a:t>
            </a:r>
          </a:p>
          <a:p>
            <a:r>
              <a:rPr lang="en-US" dirty="0" smtClean="0"/>
              <a:t>I needed other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137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escriptionDoc" ma:contentTypeID="0x0101005681071F88374FE0BFD45E7C0340C52800BA1265E4552951499472F249ED38DC61" ma:contentTypeVersion="0" ma:contentTypeDescription="Description" ma:contentTypeScope="" ma:versionID="382035513eaf31be68e52c3884cb539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42b5ec36df51e541fce4c899d3ddda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Description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DescriptionComments" ma:index="8" nillable="true" ma:displayName="Description" ma:description="Description of the document" ma:internalName="DescriptionComment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DescriptionComment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6605B8-A8FA-4FB2-9C43-EB355715E8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CF352B-FDD2-4C57-A434-D0497C11B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40BE419-9830-4614-8ED9-5B59B9B38827}">
  <ds:schemaRefs>
    <ds:schemaRef ds:uri="http://schemas.microsoft.com/sharepoint/v3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6889</TotalTime>
  <Words>386</Words>
  <Application>Microsoft Macintosh PowerPoint</Application>
  <PresentationFormat>On-screen Show (4:3)</PresentationFormat>
  <Paragraphs>67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2_Office Theme</vt:lpstr>
      <vt:lpstr>PowerPoint Presentation</vt:lpstr>
      <vt:lpstr>Outline</vt:lpstr>
      <vt:lpstr>Home to School Travel</vt:lpstr>
      <vt:lpstr>Data sources</vt:lpstr>
      <vt:lpstr>Traditional estimation technique</vt:lpstr>
      <vt:lpstr>PowerPoint Presentation</vt:lpstr>
      <vt:lpstr>PowerPoint Presentation</vt:lpstr>
      <vt:lpstr>Try the code out in Rstudio!</vt:lpstr>
      <vt:lpstr>Routing and Big Data</vt:lpstr>
      <vt:lpstr>OSM and Routino</vt:lpstr>
      <vt:lpstr>OSM and Routino</vt:lpstr>
      <vt:lpstr>OSM and Routino</vt:lpstr>
      <vt:lpstr>Try Routino yourself!</vt:lpstr>
      <vt:lpstr>Many thanks</vt:lpstr>
    </vt:vector>
  </TitlesOfParts>
  <Company>University of Liverpool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 Mather</dc:creator>
  <cp:lastModifiedBy>Nick Bearman</cp:lastModifiedBy>
  <cp:revision>380</cp:revision>
  <cp:lastPrinted>2014-02-03T09:07:44Z</cp:lastPrinted>
  <dcterms:created xsi:type="dcterms:W3CDTF">2010-10-20T09:59:56Z</dcterms:created>
  <dcterms:modified xsi:type="dcterms:W3CDTF">2015-04-02T14:24:53Z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0x0101005681071F88374FE0BFD45E7C0340C52800BA1265E4552951499472F249ED38DC61</vt:lpwstr>
  </property>
</Properties>
</file>